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66" r:id="rId7"/>
    <p:sldId id="264" r:id="rId8"/>
    <p:sldId id="258" r:id="rId9"/>
    <p:sldId id="25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4-03T06:11:54.11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0,'605'0,"-579"2,0 1,0 1,35 9,-31-6,59 7,95-13,18 0,-177 3,45 12,11 1,-47-13</inkml:trace>
</inkml:ink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64E191-9B3A-44F0-D8B9-940321195F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59B590-80E6-DC1E-458A-C75B4F10E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786663-FBA9-BBDA-7A1C-4C08267A1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A28C45-0C7D-66CD-B317-85D8F99FA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3CC481-1567-E26F-A6BD-FD3815E4B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5502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90D311-B1F9-1175-E6EE-A9620F3B1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69292D4-AFE0-4C6E-4341-9EDA90556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FDB60F-AEBF-9E94-BE4F-3B54B9A0B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82738D-93EB-2F20-8028-4D6DC876D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7E09E8-B4AE-28FD-5E72-E5E5816DF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736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7F9AD09-5EA5-7F9F-341E-81BE8CD6B0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5C1F042-0829-D889-53D4-35552D057D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DEABE5-4F48-6CD8-B376-88766AD61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D9ECC8-2E24-6F1F-098B-96A2C4BEF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25A52C-FEBE-C10C-AB59-D01965301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876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484CE4-3B75-E9F9-3715-389E7B39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7B9D3B-EADA-C713-9C0E-56D7F3A07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BAF7D0-F420-2D46-D333-FEED939B7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C3435E-C632-6659-39B7-05EB56591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B6ADD7-23BA-922B-4D7F-FEBA13E3A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323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1F1606-CB49-9C77-B8DC-57168C84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30A057-0B5D-5AA1-C865-6E69CACAD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8220F6-9FB7-FB1D-320F-2AC36D3E2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AC64AA-BC32-E631-7CBA-44A4563CA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2CCD66-E491-7AE3-1203-54E1E816B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87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14AF79-FC6B-30A2-D893-C0F5D5F37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E18B44-BA1C-52A8-3E64-321F3BBB13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F9BD59-0E4B-5D4B-6821-A7AEBE232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6122164-47D1-EE13-9566-B00FCD7CE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7704F3-DE66-100B-9DBF-BAFE18662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83755E-439C-95D8-D67C-D72926486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322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D83D5E-5236-5634-51F6-3BF63752B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0DC0F6-B4E8-FC6A-AA9E-0994C333F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29BD1B-6859-984D-244D-B683C9B49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0A852C-9F75-2940-4E6B-B0839E88C2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F09A756-30F8-2744-8D85-928EBF200B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69B3EED-AC6C-59E7-572A-9E1D7A271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A913B78-CFDE-0999-4AFB-C9ED3C90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5B2AE6-1053-934F-E394-174F701CC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925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B14A97-1CE7-0B46-AF6C-AB9ABB88F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DE13E5A-0C79-71B4-19E8-788BAE349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0845F8-699C-76F7-35C2-43589124F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8D75137-0753-6A8F-F070-6C7E8EA98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50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B1B0D0C-8CE5-A3E6-601F-1EDD7AC1F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B293143-53DE-39A4-836E-63D4B391E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127EF3-D261-AF7E-B279-47420E16D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970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5AA90-4FC5-ADF4-B2C7-1FB53DA9F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140C32-99CC-DFC7-94BE-C3B33CB78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A460939-21D4-2595-CDD6-CC01B3913E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46BE10-6439-D032-C128-4806B05ED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CCC180-DA37-60B6-8E76-47EF836E5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AC3160-FCDD-139A-72F8-F0B560A4C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551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E2ECB6-8118-45AF-8786-98A32FD5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48EF98E-0039-88F1-95AE-0869445173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9F91BE-DE75-FBB8-0BA0-C46ADBFB00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AD73306-165B-A09A-6684-1324279F2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071CB5-B30E-8085-B9A0-2D3911B00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2C4D4C-6ADD-FA80-C969-8708A6545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226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C47DCB-E868-9BB5-8DC4-BD3E7150F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9D1677-FDB1-8F52-6CC5-5F0084D0C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CBBD1B-4DFC-3D4E-AB9E-AC45E339CC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42E736-4173-4186-A1F7-FD610F6837A9}" type="datetimeFigureOut">
              <a:rPr lang="zh-CN" altLang="en-US" smtClean="0"/>
              <a:t>2024/4/2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F3D130-F6BC-2B34-12FA-110816996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0A880D-3A7C-178F-93DE-31DB2DB5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EF6520-D6B8-4A7A-BCC2-87CAF38B6B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94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81AC9E-A377-67A1-15E3-551ECAB1C8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Pound–</a:t>
            </a:r>
            <a:r>
              <a:rPr lang="en-US" altLang="zh-CN" dirty="0" err="1"/>
              <a:t>Drever</a:t>
            </a:r>
            <a:r>
              <a:rPr lang="en-US" altLang="zh-CN" dirty="0"/>
              <a:t>–Hall laser frequency stabilization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BCA160-842C-DBC4-A669-CB59BB2C24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Developing an integrated Laser Frequency Stabilization System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2580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D7FC173-7131-7B6F-1EA5-BFE2011B9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CN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do I bother to lock a laser?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64AD117-7E84-64EE-B99C-3834DFFC2A42}"/>
              </a:ext>
            </a:extLst>
          </p:cNvPr>
          <p:cNvSpPr txBox="1"/>
          <p:nvPr/>
        </p:nvSpPr>
        <p:spPr>
          <a:xfrm>
            <a:off x="996287" y="4121253"/>
            <a:ext cx="3125337" cy="1136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Any system that requires an exact band gap to have some transitions demand this technique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1695832-F276-C8CB-D89B-6B6641657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751" y="1201911"/>
            <a:ext cx="5708649" cy="442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10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F68216B-962C-F598-7559-73AA3A4F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altLang="zh-CN" sz="4800"/>
              <a:t>Why is it interesting</a:t>
            </a:r>
            <a:endParaRPr lang="zh-CN" altLang="en-US" sz="48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90473D-A7DA-67B2-1439-4F01EEF92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altLang="zh-CN" sz="2000" dirty="0"/>
              <a:t>Applicable to any system that has a sensitive response to frequency</a:t>
            </a:r>
          </a:p>
          <a:p>
            <a:r>
              <a:rPr lang="en-US" altLang="zh-CN" sz="2000" dirty="0"/>
              <a:t>Gravitational wave detector</a:t>
            </a:r>
          </a:p>
          <a:p>
            <a:r>
              <a:rPr lang="en-US" altLang="zh-CN" sz="2000" dirty="0"/>
              <a:t>Cavity Quantum Electrodynamics </a:t>
            </a:r>
          </a:p>
          <a:p>
            <a:r>
              <a:rPr lang="en-US" altLang="zh-CN" sz="2000" dirty="0"/>
              <a:t>Atomic Physics</a:t>
            </a:r>
          </a:p>
          <a:p>
            <a:r>
              <a:rPr lang="en-US" altLang="zh-CN" sz="2000" dirty="0"/>
              <a:t>Any system that requires an exact band gap to have some transitions demand this technique</a:t>
            </a:r>
            <a:endParaRPr lang="zh-CN" altLang="en-US" sz="20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11F4DB5-44C9-2BA0-DF40-20B991177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923" y="151109"/>
            <a:ext cx="3520698" cy="1980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EC0DE29-C455-AFD5-95D6-87E7E7CCAF50}"/>
              </a:ext>
            </a:extLst>
          </p:cNvPr>
          <p:cNvCxnSpPr>
            <a:cxnSpLocks/>
          </p:cNvCxnSpPr>
          <p:nvPr/>
        </p:nvCxnSpPr>
        <p:spPr>
          <a:xfrm flipV="1">
            <a:off x="6095999" y="1756955"/>
            <a:ext cx="1055924" cy="842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3E05971-AFC6-7C95-749E-E154A8897D8F}"/>
              </a:ext>
            </a:extLst>
          </p:cNvPr>
          <p:cNvSpPr txBox="1"/>
          <p:nvPr/>
        </p:nvSpPr>
        <p:spPr>
          <a:xfrm>
            <a:off x="5540901" y="2460723"/>
            <a:ext cx="3620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whispering gallery mode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3891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033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C70C2F0-CEDA-657E-4591-E13581478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Doesn’t it already exist commercially?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31FDE83-8EEC-8413-54CC-A360030E9F18}"/>
              </a:ext>
            </a:extLst>
          </p:cNvPr>
          <p:cNvSpPr txBox="1"/>
          <p:nvPr/>
        </p:nvSpPr>
        <p:spPr>
          <a:xfrm>
            <a:off x="309966" y="3781586"/>
            <a:ext cx="3704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Yes, but the price is notoriously expensive. </a:t>
            </a:r>
          </a:p>
          <a:p>
            <a:endParaRPr lang="en-US" altLang="zh-CN" dirty="0"/>
          </a:p>
          <a:p>
            <a:r>
              <a:rPr lang="en-US" altLang="zh-CN" dirty="0"/>
              <a:t>A great laser lock box plus a good single-mode laser almost goes up to a nice Porsche.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239F6B2-DB93-BE90-2D9F-7B64B51AB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28295"/>
            <a:ext cx="7981600" cy="531861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5" name="墨迹 14">
                <a:extLst>
                  <a:ext uri="{FF2B5EF4-FFF2-40B4-BE49-F238E27FC236}">
                    <a16:creationId xmlns:a16="http://schemas.microsoft.com/office/drawing/2014/main" id="{A9452367-2237-4CD4-08DC-5254B3B436A1}"/>
                  </a:ext>
                </a:extLst>
              </p14:cNvPr>
              <p14:cNvContentPartPr/>
              <p14:nvPr/>
            </p14:nvContentPartPr>
            <p14:xfrm>
              <a:off x="11112242" y="5052173"/>
              <a:ext cx="525600" cy="31320"/>
            </p14:xfrm>
          </p:contentPart>
        </mc:Choice>
        <mc:Fallback>
          <p:pic>
            <p:nvPicPr>
              <p:cNvPr id="15" name="墨迹 14">
                <a:extLst>
                  <a:ext uri="{FF2B5EF4-FFF2-40B4-BE49-F238E27FC236}">
                    <a16:creationId xmlns:a16="http://schemas.microsoft.com/office/drawing/2014/main" id="{A9452367-2237-4CD4-08DC-5254B3B436A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58602" y="4944173"/>
                <a:ext cx="633240" cy="24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3252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0E55D14-953C-4108-11E9-B21454932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sz="3200">
                <a:solidFill>
                  <a:srgbClr val="595959"/>
                </a:solidFill>
              </a:rPr>
              <a:t>What is the basic physics involved?</a:t>
            </a:r>
            <a:endParaRPr lang="zh-CN" altLang="en-US" sz="3200">
              <a:solidFill>
                <a:srgbClr val="595959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AE8EC9-4098-2668-0BA7-DBDA632C8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r>
              <a:rPr lang="en-US" altLang="zh-CN" sz="2000" dirty="0">
                <a:solidFill>
                  <a:srgbClr val="595959"/>
                </a:solidFill>
              </a:rPr>
              <a:t>It involves E&amp;M(very basic EM, AP level)</a:t>
            </a:r>
          </a:p>
          <a:p>
            <a:r>
              <a:rPr lang="en-US" altLang="zh-CN" sz="2000" dirty="0">
                <a:solidFill>
                  <a:srgbClr val="595959"/>
                </a:solidFill>
              </a:rPr>
              <a:t>Control theory---Pound–</a:t>
            </a:r>
            <a:r>
              <a:rPr lang="en-US" altLang="zh-CN" sz="2000" dirty="0" err="1">
                <a:solidFill>
                  <a:srgbClr val="595959"/>
                </a:solidFill>
              </a:rPr>
              <a:t>Drever</a:t>
            </a:r>
            <a:r>
              <a:rPr lang="en-US" altLang="zh-CN" sz="2000" dirty="0">
                <a:solidFill>
                  <a:srgbClr val="595959"/>
                </a:solidFill>
              </a:rPr>
              <a:t>–Hall</a:t>
            </a:r>
          </a:p>
          <a:p>
            <a:r>
              <a:rPr lang="en-US" altLang="zh-CN" sz="2000" dirty="0">
                <a:solidFill>
                  <a:srgbClr val="595959"/>
                </a:solidFill>
              </a:rPr>
              <a:t>Laser locking is crucial to researcher in quantum cavity system and atomic physics</a:t>
            </a:r>
          </a:p>
          <a:p>
            <a:r>
              <a:rPr lang="en-US" altLang="zh-CN" sz="2000" dirty="0">
                <a:solidFill>
                  <a:srgbClr val="595959"/>
                </a:solidFill>
              </a:rPr>
              <a:t>In fact, you will see a great degree of similarity between this technique and quantum mechanics, at least in the mathematical structure</a:t>
            </a:r>
            <a:endParaRPr lang="zh-CN" altLang="en-US" sz="2000" dirty="0">
              <a:solidFill>
                <a:srgbClr val="595959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9B4B33-C8E3-794D-835B-190459630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151" y="134272"/>
            <a:ext cx="5345079" cy="658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336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32B18-6680-ECF8-E990-4111A01A7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 little bit about theory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8776D4-8C60-C8BB-1C35-04E576EEC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https://drive.google.com/file/d/1yRLVk08-PLvTKxMGwYdIlNJY4dncPQnD/view?usp=sharing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5220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9D029F4-BA87-7A13-B8D5-79E96333D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721608" cy="1106424"/>
          </a:xfrm>
        </p:spPr>
        <p:txBody>
          <a:bodyPr>
            <a:normAutofit/>
          </a:bodyPr>
          <a:lstStyle/>
          <a:p>
            <a:r>
              <a:rPr lang="en-US" altLang="zh-CN" sz="2800"/>
              <a:t>What do I need to do? </a:t>
            </a:r>
            <a:endParaRPr lang="zh-CN" altLang="en-US" sz="28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D0F4B1-7B1F-2C5F-AAA0-E04E09F18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8296"/>
            <a:ext cx="3721608" cy="3502152"/>
          </a:xfrm>
        </p:spPr>
        <p:txBody>
          <a:bodyPr>
            <a:normAutofit/>
          </a:bodyPr>
          <a:lstStyle/>
          <a:p>
            <a:r>
              <a:rPr lang="en-US" altLang="zh-CN" sz="1700" dirty="0"/>
              <a:t>Generate a resonance signal</a:t>
            </a:r>
          </a:p>
          <a:p>
            <a:endParaRPr lang="en-US" altLang="zh-CN" sz="1700" dirty="0"/>
          </a:p>
          <a:p>
            <a:r>
              <a:rPr lang="en-US" altLang="zh-CN" sz="1700" dirty="0"/>
              <a:t>Demodulate it into the error signal that I am looking for(This need to be done on PCB, all be integrated)</a:t>
            </a:r>
          </a:p>
          <a:p>
            <a:endParaRPr lang="en-US" altLang="zh-CN" sz="1700" dirty="0"/>
          </a:p>
          <a:p>
            <a:r>
              <a:rPr lang="en-US" altLang="zh-CN" sz="1700" dirty="0"/>
              <a:t>Apply PID on this signal(a tons of open source PID on </a:t>
            </a:r>
            <a:r>
              <a:rPr lang="en-US" altLang="zh-CN" sz="1700"/>
              <a:t>github</a:t>
            </a:r>
            <a:r>
              <a:rPr lang="en-US" altLang="zh-CN" sz="1700" dirty="0"/>
              <a:t>)</a:t>
            </a:r>
          </a:p>
          <a:p>
            <a:endParaRPr lang="en-US" altLang="zh-CN" sz="1700" dirty="0"/>
          </a:p>
          <a:p>
            <a:r>
              <a:rPr lang="en-US" altLang="zh-CN" sz="1700" dirty="0"/>
              <a:t>Output the voltage signal(or it could be current) to lock the laser</a:t>
            </a:r>
          </a:p>
          <a:p>
            <a:pPr marL="457200" lvl="1" indent="0">
              <a:buNone/>
            </a:pPr>
            <a:endParaRPr lang="en-US" altLang="zh-CN" sz="1700" dirty="0"/>
          </a:p>
          <a:p>
            <a:pPr marL="457200" lvl="1" indent="0">
              <a:buNone/>
            </a:pPr>
            <a:endParaRPr lang="en-US" altLang="zh-CN" sz="1700" dirty="0"/>
          </a:p>
          <a:p>
            <a:pPr marL="457200" lvl="1" indent="0">
              <a:buNone/>
            </a:pPr>
            <a:endParaRPr lang="en-US" altLang="zh-CN" sz="17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B3CF2A1-804A-AF6E-51A7-731F3559D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2718" y="2885598"/>
            <a:ext cx="3437472" cy="324394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C3E2061-F6DB-CD8E-63C6-4DD95C8A1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426" y="657030"/>
            <a:ext cx="3248352" cy="192687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E14950F-FDA6-5B8A-BD2D-EDB1088AF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2426" y="2583903"/>
            <a:ext cx="3248352" cy="371229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3C2EB55-8F40-42E7-EA75-1E92BEA9C7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46581" t="-6293" r="46581" b="6293"/>
          <a:stretch/>
        </p:blipFill>
        <p:spPr>
          <a:xfrm>
            <a:off x="5865769" y="561805"/>
            <a:ext cx="5916657" cy="202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294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6ADB4C5-396C-D320-52C5-107DF61AD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rgbClr val="FFFFFF"/>
                </a:solidFill>
              </a:rPr>
              <a:t>What do you hope to learn or demonstrate?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9005FF-904C-19DD-21C3-24C960976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altLang="zh-CN" dirty="0"/>
              <a:t>My goal is at the end of the quarter: </a:t>
            </a:r>
          </a:p>
          <a:p>
            <a:endParaRPr lang="en-US" altLang="zh-CN" dirty="0"/>
          </a:p>
          <a:p>
            <a:pPr lvl="1"/>
            <a:r>
              <a:rPr lang="en-US" altLang="zh-CN" dirty="0"/>
              <a:t>I will hand you with my integrated device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Plug it in to a laser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The laser continuously locks at the frequency you want for hours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4262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E0DE26D-E746-65F4-18AF-5B90AFDA3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Is this doable in 10 weeks and 450 dollars?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003893F-063F-BC9D-DB17-035D92973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altLang="zh-CN" dirty="0"/>
              <a:t>Yes. </a:t>
            </a:r>
          </a:p>
          <a:p>
            <a:r>
              <a:rPr lang="en-US" altLang="zh-CN" dirty="0"/>
              <a:t>In fact, the paper I showed about cavity locking is from one of the experiments in Caltech’s senior lab course.</a:t>
            </a:r>
          </a:p>
          <a:p>
            <a:r>
              <a:rPr lang="en-US" altLang="zh-CN" dirty="0"/>
              <a:t>Caltech students do three such experiments in a quarter, so I don’t think there is any reason we cannot refine one experiment into an integrated platform, given a whole quarter.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9" name="图片 8" descr="图片包含 游戏机, 电子, 电路&#10;&#10;描述已自动生成">
            <a:extLst>
              <a:ext uri="{FF2B5EF4-FFF2-40B4-BE49-F238E27FC236}">
                <a16:creationId xmlns:a16="http://schemas.microsoft.com/office/drawing/2014/main" id="{36FB3687-CF83-62B8-D25C-DFF85D9BA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13960" y="4709210"/>
            <a:ext cx="1828298" cy="243820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B021A3D-77DF-D838-4426-60F2A96A8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0020" y="4836773"/>
            <a:ext cx="3312879" cy="200568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11CAB6-E1D7-3170-2A2D-7BCEBF91C1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382" y="4860263"/>
            <a:ext cx="4712023" cy="199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184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378</Words>
  <Application>Microsoft Office PowerPoint</Application>
  <PresentationFormat>宽屏</PresentationFormat>
  <Paragraphs>44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Arial</vt:lpstr>
      <vt:lpstr>Calibri</vt:lpstr>
      <vt:lpstr>Office 主题​​</vt:lpstr>
      <vt:lpstr>Pound–Drever–Hall laser frequency stabilization</vt:lpstr>
      <vt:lpstr>Why do I bother to lock a laser?</vt:lpstr>
      <vt:lpstr>Why is it interesting</vt:lpstr>
      <vt:lpstr>Doesn’t it already exist commercially?</vt:lpstr>
      <vt:lpstr>What is the basic physics involved?</vt:lpstr>
      <vt:lpstr>A little bit about theory</vt:lpstr>
      <vt:lpstr>What do I need to do? </vt:lpstr>
      <vt:lpstr>What do you hope to learn or demonstrate?</vt:lpstr>
      <vt:lpstr>Is this doable in 10 weeks and 450 dollars?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Pound–Drever–Hall laser frequency stabilization</dc:title>
  <dc:creator>Eric Yan</dc:creator>
  <cp:lastModifiedBy>Eric Yan</cp:lastModifiedBy>
  <cp:revision>1</cp:revision>
  <dcterms:created xsi:type="dcterms:W3CDTF">2024-04-03T05:18:25Z</dcterms:created>
  <dcterms:modified xsi:type="dcterms:W3CDTF">2024-04-03T06:51:48Z</dcterms:modified>
</cp:coreProperties>
</file>

<file path=docProps/thumbnail.jpeg>
</file>